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72" r:id="rId4"/>
    <p:sldId id="260" r:id="rId5"/>
    <p:sldId id="261" r:id="rId6"/>
    <p:sldId id="264" r:id="rId7"/>
    <p:sldId id="265" r:id="rId8"/>
    <p:sldId id="266" r:id="rId9"/>
    <p:sldId id="267" r:id="rId10"/>
    <p:sldId id="268" r:id="rId11"/>
    <p:sldId id="273" r:id="rId12"/>
    <p:sldId id="269" r:id="rId13"/>
    <p:sldId id="270" r:id="rId14"/>
    <p:sldId id="271" r:id="rId15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A8F726-D7BB-4C38-8DB2-5621CD0736AD}" v="3" dt="2025-10-28T16:43:31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6"/>
  </p:normalViewPr>
  <p:slideViewPr>
    <p:cSldViewPr snapToGrid="0" snapToObjects="1">
      <p:cViewPr varScale="1">
        <p:scale>
          <a:sx n="64" d="100"/>
          <a:sy n="64" d="100"/>
        </p:scale>
        <p:origin x="978" y="78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7AFCA20-AEB8-05FF-6AA7-1C617DD9919A}"/>
              </a:ext>
            </a:extLst>
          </p:cNvPr>
          <p:cNvSpPr txBox="1"/>
          <p:nvPr/>
        </p:nvSpPr>
        <p:spPr>
          <a:xfrm>
            <a:off x="68417" y="478828"/>
            <a:ext cx="4960783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003366"/>
                </a:solidFill>
              </a:defRPr>
            </a:pPr>
            <a:r>
              <a:rPr lang="es-MX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Integral de Gestión del Bienestar Familiar (SIGE)</a:t>
            </a:r>
          </a:p>
          <a:p>
            <a:pPr algn="ctr">
              <a:defRPr sz="3600" b="1">
                <a:solidFill>
                  <a:srgbClr val="003366"/>
                </a:solidFill>
              </a:defRPr>
            </a:pPr>
            <a:endParaRPr lang="es-MX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 sz="3600" b="1">
                <a:solidFill>
                  <a:srgbClr val="003366"/>
                </a:solidFill>
              </a:defRPr>
            </a:pPr>
            <a:endParaRPr lang="es-MX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 sz="3600" b="1">
                <a:solidFill>
                  <a:srgbClr val="003366"/>
                </a:solidFill>
              </a:defRPr>
            </a:pPr>
            <a:endParaRPr lang="es-MX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 sz="3600" b="1">
                <a:solidFill>
                  <a:srgbClr val="003366"/>
                </a:solidFill>
              </a:defRPr>
            </a:pPr>
            <a:endParaRPr lang="es-MX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 sz="3600" b="1">
                <a:solidFill>
                  <a:srgbClr val="003366"/>
                </a:solidFill>
              </a:defRPr>
            </a:pPr>
            <a:r>
              <a:rPr lang="es-MX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Carlos Daniel  Culma Perdomo</a:t>
            </a:r>
          </a:p>
          <a:p>
            <a:pPr algn="ctr">
              <a:defRPr sz="3600" b="1">
                <a:solidFill>
                  <a:srgbClr val="003366"/>
                </a:solidFill>
              </a:defRPr>
            </a:pPr>
            <a:endParaRPr lang="es-MX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 sz="3600" b="1">
                <a:solidFill>
                  <a:srgbClr val="003366"/>
                </a:solidFill>
              </a:defRPr>
            </a:pPr>
            <a:r>
              <a:rPr lang="es-MX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Ingeniería de sistemas</a:t>
            </a:r>
          </a:p>
          <a:p>
            <a:pPr algn="ctr">
              <a:defRPr sz="3600" b="1">
                <a:solidFill>
                  <a:srgbClr val="003366"/>
                </a:solidFill>
              </a:defRPr>
            </a:pPr>
            <a:r>
              <a:rPr lang="es-MX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CORHUILA</a:t>
            </a:r>
          </a:p>
          <a:p>
            <a:pPr algn="ctr">
              <a:defRPr sz="3600" b="1">
                <a:solidFill>
                  <a:srgbClr val="003366"/>
                </a:solidFill>
              </a:defRPr>
            </a:pPr>
            <a:r>
              <a:rPr lang="es-MX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16/10/2025</a:t>
            </a:r>
          </a:p>
        </p:txBody>
      </p:sp>
      <p:pic>
        <p:nvPicPr>
          <p:cNvPr id="2" name="Marcador de posición de imagen 7" descr="Un grupo de personas sentadas en una mesa">
            <a:extLst>
              <a:ext uri="{FF2B5EF4-FFF2-40B4-BE49-F238E27FC236}">
                <a16:creationId xmlns:a16="http://schemas.microsoft.com/office/drawing/2014/main" id="{8DF29823-B506-4F91-FF91-D7D96D078F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1902" y="478828"/>
            <a:ext cx="6983269" cy="48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CF1FDF8-1D09-D6E8-FFF4-FCAD81F32F4C}"/>
              </a:ext>
            </a:extLst>
          </p:cNvPr>
          <p:cNvSpPr txBox="1"/>
          <p:nvPr/>
        </p:nvSpPr>
        <p:spPr>
          <a:xfrm>
            <a:off x="288036" y="1293756"/>
            <a:ext cx="5513157" cy="2881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• Promueve la transformación digital en el bienestar familiar.</a:t>
            </a:r>
          </a:p>
          <a:p>
            <a:r>
              <a:rPr lang="es-MX" dirty="0"/>
              <a:t>• Facilita la comunicación interna y la inducción.</a:t>
            </a:r>
          </a:p>
          <a:p>
            <a:r>
              <a:rPr lang="es-MX" dirty="0"/>
              <a:t>• Mejora el acceso y comprensión de las políticas institucionales.</a:t>
            </a:r>
          </a:p>
          <a:p>
            <a:r>
              <a:rPr lang="es-MX" dirty="0"/>
              <a:t>• Moderniza los procesos administrativos y formativos.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61756CA-1DA3-F1CB-7978-93BB6DD2FB62}"/>
              </a:ext>
            </a:extLst>
          </p:cNvPr>
          <p:cNvSpPr txBox="1"/>
          <p:nvPr/>
        </p:nvSpPr>
        <p:spPr>
          <a:xfrm>
            <a:off x="288036" y="666459"/>
            <a:ext cx="6099048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Impacto Institucional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0736AFD-D505-457E-79F4-0C7C0B2F6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59" y="886968"/>
            <a:ext cx="6415612" cy="369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9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BBE58A-3CBB-4E80-64B1-BB8FC348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52" y="1107477"/>
            <a:ext cx="5677741" cy="5549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3F2F994-70F6-4A83-F118-0370D0D2AEDC}"/>
              </a:ext>
            </a:extLst>
          </p:cNvPr>
          <p:cNvSpPr txBox="1"/>
          <p:nvPr/>
        </p:nvSpPr>
        <p:spPr>
          <a:xfrm>
            <a:off x="288036" y="666459"/>
            <a:ext cx="6099048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Creación del Algoritmo del </a:t>
            </a:r>
            <a:r>
              <a:rPr lang="es-CO" dirty="0" err="1"/>
              <a:t>chatboot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7408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252A0C3-4630-D5EB-CB8A-93AD09E01B0B}"/>
              </a:ext>
            </a:extLst>
          </p:cNvPr>
          <p:cNvSpPr txBox="1"/>
          <p:nvPr/>
        </p:nvSpPr>
        <p:spPr>
          <a:xfrm>
            <a:off x="187452" y="620739"/>
            <a:ext cx="6099048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Conclusiones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3E10738-C5AB-D29B-270B-E1AEBD8A4F5E}"/>
              </a:ext>
            </a:extLst>
          </p:cNvPr>
          <p:cNvSpPr txBox="1"/>
          <p:nvPr/>
        </p:nvSpPr>
        <p:spPr>
          <a:xfrm>
            <a:off x="187452" y="1514425"/>
            <a:ext cx="6099048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• SIGE integra tecnología moderna (</a:t>
            </a:r>
            <a:r>
              <a:rPr lang="es-MX" dirty="0" err="1"/>
              <a:t>Flutter</a:t>
            </a:r>
            <a:r>
              <a:rPr lang="es-MX" dirty="0"/>
              <a:t>, Git, IA) para fortalecer la gestión institucional.</a:t>
            </a:r>
          </a:p>
          <a:p>
            <a:r>
              <a:rPr lang="es-MX" dirty="0"/>
              <a:t>• Facilita la inducción y aprendizaje digital.</a:t>
            </a:r>
          </a:p>
          <a:p>
            <a:r>
              <a:rPr lang="es-MX" dirty="0"/>
              <a:t>• Aumenta la eficiencia, colaboración y cultura organizacional.</a:t>
            </a:r>
          </a:p>
        </p:txBody>
      </p:sp>
    </p:spTree>
    <p:extLst>
      <p:ext uri="{BB962C8B-B14F-4D97-AF65-F5344CB8AC3E}">
        <p14:creationId xmlns:p14="http://schemas.microsoft.com/office/powerpoint/2010/main" val="1030530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715B923-EF21-7476-8DEE-71F0C946B14F}"/>
              </a:ext>
            </a:extLst>
          </p:cNvPr>
          <p:cNvSpPr txBox="1"/>
          <p:nvPr/>
        </p:nvSpPr>
        <p:spPr>
          <a:xfrm>
            <a:off x="187452" y="703035"/>
            <a:ext cx="6099048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Recomendaciones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798F19B-459E-BAB1-6DF7-D38205DE1DD7}"/>
              </a:ext>
            </a:extLst>
          </p:cNvPr>
          <p:cNvSpPr txBox="1"/>
          <p:nvPr/>
        </p:nvSpPr>
        <p:spPr>
          <a:xfrm>
            <a:off x="187452" y="1440666"/>
            <a:ext cx="6099048" cy="2533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• Incorporar multimedia y voz en el </a:t>
            </a:r>
            <a:r>
              <a:rPr lang="es-MX" dirty="0" err="1"/>
              <a:t>chatbot</a:t>
            </a:r>
            <a:r>
              <a:rPr lang="es-MX" dirty="0"/>
              <a:t> para las personas con discapacidades.</a:t>
            </a:r>
          </a:p>
          <a:p>
            <a:r>
              <a:rPr lang="es-MX" dirty="0"/>
              <a:t>• Desarrollar versión web conectada al repositorio Git.</a:t>
            </a:r>
          </a:p>
          <a:p>
            <a:r>
              <a:rPr lang="es-MX" dirty="0"/>
              <a:t>• Actualizar contenidos institucionales periódicamente.</a:t>
            </a:r>
          </a:p>
          <a:p>
            <a:r>
              <a:rPr lang="es-MX" dirty="0"/>
              <a:t>• Capacitar al personal sobre el uso del sistema.</a:t>
            </a:r>
          </a:p>
        </p:txBody>
      </p:sp>
    </p:spTree>
    <p:extLst>
      <p:ext uri="{BB962C8B-B14F-4D97-AF65-F5344CB8AC3E}">
        <p14:creationId xmlns:p14="http://schemas.microsoft.com/office/powerpoint/2010/main" val="4013046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E292D13-C092-2972-7FDD-25E97700C0E4}"/>
              </a:ext>
            </a:extLst>
          </p:cNvPr>
          <p:cNvSpPr txBox="1"/>
          <p:nvPr/>
        </p:nvSpPr>
        <p:spPr>
          <a:xfrm>
            <a:off x="205740" y="657315"/>
            <a:ext cx="6099048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Cierre y Agradecimientos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E2CE18-945D-597B-0932-AB3823F3CFE2}"/>
              </a:ext>
            </a:extLst>
          </p:cNvPr>
          <p:cNvSpPr txBox="1"/>
          <p:nvPr/>
        </p:nvSpPr>
        <p:spPr>
          <a:xfrm>
            <a:off x="205740" y="1562330"/>
            <a:ext cx="6099048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El proyecto SIGE representa un avance significativo en la modernización institucional, demostrando el poder de las tecnologías distribuidas, móviles e inteligentes para transformar la comunicación interna.</a:t>
            </a:r>
          </a:p>
        </p:txBody>
      </p:sp>
    </p:spTree>
    <p:extLst>
      <p:ext uri="{BB962C8B-B14F-4D97-AF65-F5344CB8AC3E}">
        <p14:creationId xmlns:p14="http://schemas.microsoft.com/office/powerpoint/2010/main" val="293457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DC065FD-FB10-ED91-3CB8-787C9015352E}"/>
              </a:ext>
            </a:extLst>
          </p:cNvPr>
          <p:cNvSpPr txBox="1"/>
          <p:nvPr/>
        </p:nvSpPr>
        <p:spPr>
          <a:xfrm>
            <a:off x="745236" y="864258"/>
            <a:ext cx="51435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</a:t>
            </a:r>
          </a:p>
          <a:p>
            <a:pPr algn="just"/>
            <a:endParaRPr lang="es-C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institución de bienestar familiar enfrenta el reto de modernizar sus procesos de comunicación interna. SIGE surge por medio de unas problemática: 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Falta una herramienta tecnológica moderna que facilite la comunicación y aprendizaje organizacional.</a:t>
            </a:r>
            <a:r>
              <a:rPr lang="es-MX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 una aplicación móvil que fortalece la inducción de nuevos integrantes mediante un entorno digital accesible y eficiente.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30E6EFB-ED79-FEDC-76E9-4D76316EA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313" y="1234819"/>
            <a:ext cx="3480116" cy="436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357D20-91D4-05A5-A613-3F9D4BD3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332"/>
            <a:ext cx="12193588" cy="411533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0378059-8D70-FAD7-EB59-7081F113DFDF}"/>
              </a:ext>
            </a:extLst>
          </p:cNvPr>
          <p:cNvSpPr txBox="1"/>
          <p:nvPr/>
        </p:nvSpPr>
        <p:spPr>
          <a:xfrm>
            <a:off x="113700" y="537390"/>
            <a:ext cx="6099048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Tiempo que se comenzó a realizar la APP SIGE</a:t>
            </a:r>
          </a:p>
        </p:txBody>
      </p:sp>
    </p:spTree>
    <p:extLst>
      <p:ext uri="{BB962C8B-B14F-4D97-AF65-F5344CB8AC3E}">
        <p14:creationId xmlns:p14="http://schemas.microsoft.com/office/powerpoint/2010/main" val="2619280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CC8271E-A401-97DB-4D39-3A663F152619}"/>
              </a:ext>
            </a:extLst>
          </p:cNvPr>
          <p:cNvSpPr txBox="1"/>
          <p:nvPr/>
        </p:nvSpPr>
        <p:spPr>
          <a:xfrm>
            <a:off x="443484" y="757899"/>
            <a:ext cx="6099048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Planteamiento del Problema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5A70B7-2841-B5A3-CCBD-1FE9531DD3BE}"/>
              </a:ext>
            </a:extLst>
          </p:cNvPr>
          <p:cNvSpPr txBox="1"/>
          <p:nvPr/>
        </p:nvSpPr>
        <p:spPr>
          <a:xfrm>
            <a:off x="443484" y="1431522"/>
            <a:ext cx="6099048" cy="218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Los nuevos integrantes tienen dificultades para acceder y comprender las políticas institucionales. El proceso de inducción tradicional es poco interactivo y limita la participación. SIGE busca solucionar esto mediante una aplicación móvil informativa e interactiva.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35FD737-5C28-428E-3B59-EF47D8427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510" y="577831"/>
            <a:ext cx="2768812" cy="497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73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67D8691-4AC5-42EB-F40F-E56C403F88CD}"/>
              </a:ext>
            </a:extLst>
          </p:cNvPr>
          <p:cNvSpPr txBox="1"/>
          <p:nvPr/>
        </p:nvSpPr>
        <p:spPr>
          <a:xfrm>
            <a:off x="224028" y="840195"/>
            <a:ext cx="6099048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Objetivos del Proyecto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40B393D-60C7-E7DF-83E1-E532C28F8DCE}"/>
              </a:ext>
            </a:extLst>
          </p:cNvPr>
          <p:cNvSpPr txBox="1"/>
          <p:nvPr/>
        </p:nvSpPr>
        <p:spPr>
          <a:xfrm>
            <a:off x="324612" y="1466885"/>
            <a:ext cx="6099048" cy="2881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•  Diseñar e implementar una aplicación móvil multiplataforma con </a:t>
            </a:r>
            <a:r>
              <a:rPr lang="es-MX" dirty="0" err="1"/>
              <a:t>Flutter</a:t>
            </a:r>
            <a:r>
              <a:rPr lang="es-MX" dirty="0"/>
              <a:t>.</a:t>
            </a:r>
          </a:p>
          <a:p>
            <a:r>
              <a:rPr lang="es-MX" dirty="0"/>
              <a:t>• Integrar un </a:t>
            </a:r>
            <a:r>
              <a:rPr lang="es-MX" dirty="0" err="1"/>
              <a:t>chatbot</a:t>
            </a:r>
            <a:r>
              <a:rPr lang="es-MX" dirty="0"/>
              <a:t> conversacional basado en inteligencia artificial.</a:t>
            </a:r>
          </a:p>
          <a:p>
            <a:r>
              <a:rPr lang="es-MX" dirty="0"/>
              <a:t>• Gestionar el desarrollo colaborativo mediante Git y GitHub.</a:t>
            </a:r>
          </a:p>
          <a:p>
            <a:r>
              <a:rPr lang="es-MX" dirty="0"/>
              <a:t>• Fortalecer la comunicación institucional y la inducción organizacional.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3CCB1B-4352-934A-A783-45A74BF2E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002" y="537602"/>
            <a:ext cx="2730102" cy="485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57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FD7BA26-7E3B-B001-80D0-AB791D449702}"/>
              </a:ext>
            </a:extLst>
          </p:cNvPr>
          <p:cNvSpPr txBox="1"/>
          <p:nvPr/>
        </p:nvSpPr>
        <p:spPr>
          <a:xfrm>
            <a:off x="324612" y="666459"/>
            <a:ext cx="6099048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Marco Teórico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5E1CAF-3445-2E4D-41E8-5B48C7565B3E}"/>
              </a:ext>
            </a:extLst>
          </p:cNvPr>
          <p:cNvSpPr txBox="1"/>
          <p:nvPr/>
        </p:nvSpPr>
        <p:spPr>
          <a:xfrm>
            <a:off x="324612" y="1219997"/>
            <a:ext cx="6099048" cy="2881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• Sistemas de información institucional: optimizan la gestión y el acceso a la información.</a:t>
            </a:r>
          </a:p>
          <a:p>
            <a:r>
              <a:rPr lang="es-MX" dirty="0"/>
              <a:t>• Aplicaciones móviles educativas: fomentan el aprendizaje interactivo.</a:t>
            </a:r>
          </a:p>
          <a:p>
            <a:r>
              <a:rPr lang="es-MX" dirty="0"/>
              <a:t>• </a:t>
            </a:r>
            <a:r>
              <a:rPr lang="es-MX" dirty="0" err="1"/>
              <a:t>Chatbots</a:t>
            </a:r>
            <a:r>
              <a:rPr lang="es-MX" dirty="0"/>
              <a:t> e inteligencia artificial: permiten asistencia personalizada humana u </a:t>
            </a:r>
            <a:r>
              <a:rPr lang="es-MX" dirty="0" err="1"/>
              <a:t>chatbot</a:t>
            </a:r>
            <a:r>
              <a:rPr lang="es-MX" dirty="0"/>
              <a:t>.</a:t>
            </a:r>
          </a:p>
          <a:p>
            <a:r>
              <a:rPr lang="es-MX" dirty="0"/>
              <a:t>• Control de versiones con Git: asegura trazabilidad y colaboración.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007D365-B1FD-C308-4A8A-3CE15714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514" y="666459"/>
            <a:ext cx="2714572" cy="489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6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70ABB3D-FD49-23A8-27AC-CC08BF0BAA32}"/>
              </a:ext>
            </a:extLst>
          </p:cNvPr>
          <p:cNvSpPr txBox="1"/>
          <p:nvPr/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549164">
              <a:spcBef>
                <a:spcPct val="0"/>
              </a:spcBef>
              <a:spcAft>
                <a:spcPts val="600"/>
              </a:spcAft>
            </a:pPr>
            <a:r>
              <a:rPr lang="en-US" sz="5340">
                <a:latin typeface="+mj-lt"/>
                <a:ea typeface="+mj-ea"/>
                <a:cs typeface="+mj-cs"/>
              </a:rPr>
              <a:t>Arquitectura del Sistema SIGE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354C2F3-0AE3-E7E4-DF5E-6BB8C2714C70}"/>
              </a:ext>
            </a:extLst>
          </p:cNvPr>
          <p:cNvSpPr txBox="1"/>
          <p:nvPr/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11872" indent="-411872" defTabSz="549164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3100" dirty="0"/>
              <a:t>SIGE </a:t>
            </a:r>
            <a:r>
              <a:rPr lang="en-US" sz="3100" dirty="0" err="1"/>
              <a:t>está</a:t>
            </a:r>
            <a:r>
              <a:rPr lang="en-US" sz="3100" dirty="0"/>
              <a:t> </a:t>
            </a:r>
            <a:r>
              <a:rPr lang="en-US" sz="3100" dirty="0" err="1"/>
              <a:t>diseñado</a:t>
            </a:r>
            <a:r>
              <a:rPr lang="en-US" sz="3100" dirty="0"/>
              <a:t> bajo </a:t>
            </a:r>
            <a:r>
              <a:rPr lang="en-US" sz="3100" dirty="0" err="1"/>
              <a:t>una</a:t>
            </a:r>
            <a:r>
              <a:rPr lang="en-US" sz="3100" dirty="0"/>
              <a:t> </a:t>
            </a:r>
            <a:r>
              <a:rPr lang="en-US" sz="3100" dirty="0" err="1"/>
              <a:t>arquitectura</a:t>
            </a:r>
            <a:r>
              <a:rPr lang="en-US" sz="3100" dirty="0"/>
              <a:t> </a:t>
            </a:r>
            <a:r>
              <a:rPr lang="en-US" sz="3100" dirty="0" err="1"/>
              <a:t>cliente-servidor</a:t>
            </a:r>
            <a:r>
              <a:rPr lang="en-US" sz="3100" dirty="0"/>
              <a:t>:</a:t>
            </a:r>
          </a:p>
          <a:p>
            <a:pPr defTabSz="549164">
              <a:lnSpc>
                <a:spcPct val="90000"/>
              </a:lnSpc>
              <a:spcBef>
                <a:spcPct val="20000"/>
              </a:spcBef>
            </a:pPr>
            <a:r>
              <a:rPr lang="en-US" sz="3100" dirty="0"/>
              <a:t>• </a:t>
            </a:r>
            <a:r>
              <a:rPr lang="en-US" sz="3100" dirty="0" err="1"/>
              <a:t>Cliente</a:t>
            </a:r>
            <a:r>
              <a:rPr lang="en-US" sz="3100" dirty="0"/>
              <a:t> </a:t>
            </a:r>
            <a:r>
              <a:rPr lang="en-US" sz="3100" dirty="0" err="1"/>
              <a:t>móvil</a:t>
            </a:r>
            <a:r>
              <a:rPr lang="en-US" sz="3100" dirty="0"/>
              <a:t> </a:t>
            </a:r>
            <a:r>
              <a:rPr lang="en-US" sz="3100" dirty="0" err="1"/>
              <a:t>desarrollado</a:t>
            </a:r>
            <a:r>
              <a:rPr lang="en-US" sz="3100" dirty="0"/>
              <a:t> </a:t>
            </a:r>
            <a:r>
              <a:rPr lang="en-US" sz="3100" dirty="0" err="1"/>
              <a:t>en</a:t>
            </a:r>
            <a:r>
              <a:rPr lang="en-US" sz="3100" dirty="0"/>
              <a:t> Flutter.</a:t>
            </a:r>
          </a:p>
          <a:p>
            <a:pPr defTabSz="549164">
              <a:lnSpc>
                <a:spcPct val="90000"/>
              </a:lnSpc>
              <a:spcBef>
                <a:spcPct val="20000"/>
              </a:spcBef>
            </a:pPr>
            <a:r>
              <a:rPr lang="en-US" sz="3100" dirty="0"/>
              <a:t>• Chatbot </a:t>
            </a:r>
            <a:r>
              <a:rPr lang="en-US" sz="3100" dirty="0" err="1"/>
              <a:t>conectado</a:t>
            </a:r>
            <a:r>
              <a:rPr lang="en-US" sz="3100" dirty="0"/>
              <a:t> a </a:t>
            </a:r>
            <a:r>
              <a:rPr lang="en-US" sz="3100" dirty="0" err="1"/>
              <a:t>servicios</a:t>
            </a:r>
            <a:r>
              <a:rPr lang="en-US" sz="3100" dirty="0"/>
              <a:t> NLP (</a:t>
            </a:r>
            <a:r>
              <a:rPr lang="en-US" sz="3100" dirty="0" err="1"/>
              <a:t>Dialogflow</a:t>
            </a:r>
            <a:r>
              <a:rPr lang="en-US" sz="3100" dirty="0"/>
              <a:t>).</a:t>
            </a:r>
          </a:p>
          <a:p>
            <a:pPr defTabSz="549164">
              <a:lnSpc>
                <a:spcPct val="90000"/>
              </a:lnSpc>
              <a:spcBef>
                <a:spcPct val="20000"/>
              </a:spcBef>
            </a:pPr>
            <a:r>
              <a:rPr lang="en-US" sz="3100" dirty="0"/>
              <a:t>• </a:t>
            </a:r>
            <a:r>
              <a:rPr lang="en-US" sz="3100" dirty="0" err="1"/>
              <a:t>Repositorio</a:t>
            </a:r>
            <a:r>
              <a:rPr lang="en-US" sz="3100" dirty="0"/>
              <a:t> GitHub para control de </a:t>
            </a:r>
            <a:r>
              <a:rPr lang="en-US" sz="3100" dirty="0" err="1"/>
              <a:t>versiones</a:t>
            </a:r>
            <a:r>
              <a:rPr lang="en-US" sz="3100" dirty="0"/>
              <a:t> y </a:t>
            </a:r>
            <a:r>
              <a:rPr lang="en-US" sz="3100" dirty="0" err="1"/>
              <a:t>despliegue</a:t>
            </a:r>
            <a:r>
              <a:rPr lang="en-US" sz="3100" dirty="0"/>
              <a:t> continuo.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7CAA256-9E9E-CC2C-585C-94E63FCC0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80" y="1432628"/>
            <a:ext cx="6250897" cy="37974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3166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21537B8-0E23-C0DE-5D6F-0615D4EBF97C}"/>
              </a:ext>
            </a:extLst>
          </p:cNvPr>
          <p:cNvSpPr txBox="1"/>
          <p:nvPr/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549164">
              <a:spcBef>
                <a:spcPct val="0"/>
              </a:spcBef>
              <a:spcAft>
                <a:spcPts val="600"/>
              </a:spcAft>
            </a:pPr>
            <a:r>
              <a:rPr lang="en-US" sz="5340">
                <a:latin typeface="+mj-lt"/>
                <a:ea typeface="+mj-ea"/>
                <a:cs typeface="+mj-cs"/>
              </a:rPr>
              <a:t>Tecnologías Utilizadas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DD5A522-6BD0-A459-372F-73E0F8D806D8}"/>
              </a:ext>
            </a:extLst>
          </p:cNvPr>
          <p:cNvSpPr txBox="1"/>
          <p:nvPr/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49164">
              <a:lnSpc>
                <a:spcPct val="90000"/>
              </a:lnSpc>
              <a:spcBef>
                <a:spcPct val="20000"/>
              </a:spcBef>
            </a:pPr>
            <a:r>
              <a:rPr lang="en-US" sz="3387" dirty="0"/>
              <a:t>• </a:t>
            </a:r>
            <a:r>
              <a:rPr lang="en-US" sz="3387" dirty="0" err="1"/>
              <a:t>Lenguaje</a:t>
            </a:r>
            <a:r>
              <a:rPr lang="en-US" sz="3387" dirty="0"/>
              <a:t>: Dart</a:t>
            </a:r>
          </a:p>
          <a:p>
            <a:pPr defTabSz="549164">
              <a:lnSpc>
                <a:spcPct val="90000"/>
              </a:lnSpc>
              <a:spcBef>
                <a:spcPct val="20000"/>
              </a:spcBef>
            </a:pPr>
            <a:r>
              <a:rPr lang="en-US" sz="3387" dirty="0"/>
              <a:t>• Framework: Flutter</a:t>
            </a:r>
          </a:p>
          <a:p>
            <a:pPr defTabSz="549164">
              <a:lnSpc>
                <a:spcPct val="90000"/>
              </a:lnSpc>
              <a:spcBef>
                <a:spcPct val="20000"/>
              </a:spcBef>
            </a:pPr>
            <a:r>
              <a:rPr lang="en-US" sz="3387" dirty="0"/>
              <a:t>• Control de </a:t>
            </a:r>
            <a:r>
              <a:rPr lang="en-US" sz="3387" dirty="0" err="1"/>
              <a:t>versiones</a:t>
            </a:r>
            <a:r>
              <a:rPr lang="en-US" sz="3387" dirty="0"/>
              <a:t>: Git / GitHub</a:t>
            </a:r>
          </a:p>
          <a:p>
            <a:pPr defTabSz="549164">
              <a:lnSpc>
                <a:spcPct val="90000"/>
              </a:lnSpc>
              <a:spcBef>
                <a:spcPct val="20000"/>
              </a:spcBef>
            </a:pPr>
            <a:r>
              <a:rPr lang="en-US" sz="3387" dirty="0"/>
              <a:t>• Chatbot: </a:t>
            </a:r>
            <a:r>
              <a:rPr lang="en-US" sz="3387" dirty="0" err="1"/>
              <a:t>Dialogflow</a:t>
            </a:r>
            <a:r>
              <a:rPr lang="en-US" sz="3387" dirty="0"/>
              <a:t> (API NLP)</a:t>
            </a:r>
          </a:p>
          <a:p>
            <a:pPr defTabSz="549164">
              <a:lnSpc>
                <a:spcPct val="90000"/>
              </a:lnSpc>
              <a:spcBef>
                <a:spcPct val="20000"/>
              </a:spcBef>
            </a:pPr>
            <a:r>
              <a:rPr lang="en-US" sz="3387" dirty="0"/>
              <a:t>• IDE: Visual Studio Code</a:t>
            </a:r>
          </a:p>
          <a:p>
            <a:pPr defTabSz="549164">
              <a:lnSpc>
                <a:spcPct val="90000"/>
              </a:lnSpc>
              <a:spcBef>
                <a:spcPct val="20000"/>
              </a:spcBef>
            </a:pPr>
            <a:r>
              <a:rPr lang="en-US" sz="3387" dirty="0"/>
              <a:t>• </a:t>
            </a:r>
            <a:r>
              <a:rPr lang="en-US" sz="3387" dirty="0" err="1"/>
              <a:t>Diseño</a:t>
            </a:r>
            <a:r>
              <a:rPr lang="en-US" sz="3387" dirty="0"/>
              <a:t> UI/UX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80C504E-46AF-BC84-9B8B-480122466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410" y="1241502"/>
            <a:ext cx="5214052" cy="46796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9236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5662F1D-63BE-4293-EF8D-314443145277}"/>
              </a:ext>
            </a:extLst>
          </p:cNvPr>
          <p:cNvSpPr txBox="1"/>
          <p:nvPr/>
        </p:nvSpPr>
        <p:spPr>
          <a:xfrm>
            <a:off x="150876" y="639027"/>
            <a:ext cx="6099048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Módulos del Sistema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FF5699-3515-822B-A2E3-51FC5057B9DA}"/>
              </a:ext>
            </a:extLst>
          </p:cNvPr>
          <p:cNvSpPr txBox="1"/>
          <p:nvPr/>
        </p:nvSpPr>
        <p:spPr>
          <a:xfrm>
            <a:off x="214884" y="1331545"/>
            <a:ext cx="6099048" cy="218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1. Inicio y bienvenida.</a:t>
            </a:r>
          </a:p>
          <a:p>
            <a:r>
              <a:rPr lang="es-MX" dirty="0"/>
              <a:t>2. Sección de Misión, Visión, Valores y </a:t>
            </a:r>
            <a:r>
              <a:rPr lang="es-MX" dirty="0" err="1"/>
              <a:t>Objectivos</a:t>
            </a:r>
            <a:r>
              <a:rPr lang="es-MX" dirty="0"/>
              <a:t> </a:t>
            </a:r>
          </a:p>
          <a:p>
            <a:r>
              <a:rPr lang="es-MX" dirty="0"/>
              <a:t>3. Sección de políticas institucionales (7 pilares).</a:t>
            </a:r>
          </a:p>
          <a:p>
            <a:r>
              <a:rPr lang="es-MX" dirty="0"/>
              <a:t>3. </a:t>
            </a:r>
            <a:r>
              <a:rPr lang="es-MX" dirty="0" err="1"/>
              <a:t>Chatbot</a:t>
            </a:r>
            <a:r>
              <a:rPr lang="es-MX" dirty="0"/>
              <a:t> asistente.</a:t>
            </a:r>
          </a:p>
          <a:p>
            <a:r>
              <a:rPr lang="es-MX" dirty="0"/>
              <a:t>4. Menú principal y navegación.</a:t>
            </a:r>
          </a:p>
          <a:p>
            <a:r>
              <a:rPr lang="es-MX" dirty="0"/>
              <a:t>5. Perfil de usuario.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D01C47-49AE-C337-6E00-FA6CE90AB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94" y="644363"/>
            <a:ext cx="3319535" cy="488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972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501</Words>
  <Application>Microsoft Office PowerPoint</Application>
  <PresentationFormat>Personalizado</PresentationFormat>
  <Paragraphs>62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Culma</dc:creator>
  <cp:lastModifiedBy>Carlos Daniel Culma Perdomo</cp:lastModifiedBy>
  <cp:revision>15</cp:revision>
  <dcterms:created xsi:type="dcterms:W3CDTF">2020-08-21T13:03:05Z</dcterms:created>
  <dcterms:modified xsi:type="dcterms:W3CDTF">2025-12-11T16:42:30Z</dcterms:modified>
</cp:coreProperties>
</file>